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3"/>
    <p:restoredTop sz="96405"/>
  </p:normalViewPr>
  <p:slideViewPr>
    <p:cSldViewPr snapToGrid="0" snapToObjects="1" showGuides="1">
      <p:cViewPr>
        <p:scale>
          <a:sx n="91" d="100"/>
          <a:sy n="91" d="100"/>
        </p:scale>
        <p:origin x="2648" y="1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9FFF-6DB5-E942-BA51-EB09EA202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3FB78-685A-3F4C-AEF5-6500E1A0A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80ED3-1B3F-0146-962F-B3C3735C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3952-41C8-BD43-A202-20E44AF3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06C4E-8796-6A46-A04E-FCCAD073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6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3D0E-54C5-7A4B-87EF-ABF1E520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C04D3-D5B9-BE42-9113-9D2566C95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1B62-797D-5A47-BFB9-11515D47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3E198-612B-EA49-8EA6-B3376194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AB5F-2AE9-F741-B64B-0DE957C4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6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BAFCB-4DE8-8E49-9603-16C400B67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A71D3-38A5-1340-8D93-4D6C14F40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C29-A89A-E642-90B1-93987DEB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509FB-667D-F640-8CA6-6165E7E5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A0C5-061E-1F4C-9910-168FBE8B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29FB-5315-6A4B-8979-D1406522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4FC0-B18E-FB41-BE62-ED4BCE10D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6E563-8C47-D144-BEC2-F5377A3A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C540-B95F-CC48-8E18-68A3703C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01F8B-78F1-1943-BD6A-9872ABA2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3D87-76AB-304D-8E94-A926E73C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E23DA-557E-C145-9837-D0E15F645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C6CF-F947-B049-A845-38FF82C2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74E8-EF8B-6740-9F83-BB061814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0CF2E-BD79-2A41-87D5-EB9CF42B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A1BA-F2D5-EC48-A8EB-724BC81D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AA32-9C2C-4846-8364-6613473FA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B1F54-36CE-4740-8C49-CF3894838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F27B1-E94E-624B-87FA-5128E1B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C256C-3B0A-784C-80D3-7F1C2ACD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33D6D-AAD7-134A-B236-4B0043E7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7896-A20C-FB4D-AD2C-BF8369AF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BDFEB-A453-2A4D-940B-B0B12A6CD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3020-2C40-8C46-A426-FDB56978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E17CB-3BCC-FD40-A972-65E5F0B40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9556A-8907-9B40-9192-493DE9D48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8F7DF-CC26-D042-B53E-008125CD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346A7-77E0-0F4E-96D5-D700F4FD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AA010-0B08-164C-9AFB-D9F61122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54AF-2DF7-A34C-8E0A-F894726A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DF39B-E94F-5746-9505-54023041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371F-B383-EF4E-9CC4-5BFDEF24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638FE-056D-D940-BFDE-4D5C46D2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2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352E4-3DDD-0E4F-B5F0-694C4705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D1B35-9BDA-3045-9450-6E8B52B7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C79E-A010-7C41-A87C-2039EB7A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5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5004-EC6F-854C-A303-E9B0DE1C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59FC1-9072-6843-888D-49A5FB57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F77B4-EA1A-CA43-A3C1-A1DC6995D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6C968-F38B-EC43-9C7E-8C70099D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4F4A2-4A1C-8B44-826A-709681C6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4999C-B5D4-9D43-8518-EDE0BDD7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9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BB56-89B0-BB4C-AF36-4F67C5A7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C3CCC-0AE5-3F40-8E1A-E828B5B7D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298D9-6EAF-B54E-AB75-3B545155C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7BB2E-C9EC-3646-9A3F-084C7C5C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0687B-276C-E341-8EF7-15344DE9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7CFB6-7616-054D-96AE-B4CE0571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2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945CE-A401-7144-80DE-656D6608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8ABC2-F75B-7048-BF2A-DC75DE3DB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0210B-B84F-EF44-AD6F-D48EF1C5B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A8F01-1C62-6F42-8249-B9D160590C7C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EEC4-944C-E345-8A1A-B5FA1A46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D0ED-A4E1-1748-B0BC-D15FDE7FC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BFFF4-9DDC-5E4A-8D61-FA5D0320B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3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79739-4BCB-4144-9842-D70396AA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1373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68251-4E5D-DC49-B91B-E20A10CF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489933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614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1D8B18-D7BC-1C47-AFD7-18FAC6B7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E26BD7-D7E6-8746-9618-21A9E1C0A043}"/>
              </a:ext>
            </a:extLst>
          </p:cNvPr>
          <p:cNvSpPr txBox="1"/>
          <p:nvPr/>
        </p:nvSpPr>
        <p:spPr>
          <a:xfrm>
            <a:off x="966440" y="695670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ENGINEERING PROCESS – </a:t>
            </a:r>
          </a:p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EXPLAINED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8D202-AF23-F548-8CBA-9DD2769D13E4}"/>
              </a:ext>
            </a:extLst>
          </p:cNvPr>
          <p:cNvSpPr txBox="1"/>
          <p:nvPr/>
        </p:nvSpPr>
        <p:spPr>
          <a:xfrm>
            <a:off x="641484" y="2208336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QUALITY INSPECTOR </a:t>
            </a:r>
          </a:p>
          <a:p>
            <a:r>
              <a:rPr lang="en-US" dirty="0"/>
              <a:t>COMPLETES AND </a:t>
            </a:r>
          </a:p>
          <a:p>
            <a:r>
              <a:rPr lang="en-US" dirty="0"/>
              <a:t>SENDS NCR TO THE ENGINEER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469B0-E658-FB41-864D-32FA4D7DBAA5}"/>
              </a:ext>
            </a:extLst>
          </p:cNvPr>
          <p:cNvSpPr txBox="1"/>
          <p:nvPr/>
        </p:nvSpPr>
        <p:spPr>
          <a:xfrm>
            <a:off x="7330291" y="2208336"/>
            <a:ext cx="3797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RECIEVES NCR</a:t>
            </a:r>
          </a:p>
          <a:p>
            <a:r>
              <a:rPr lang="en-US" dirty="0"/>
              <a:t>ON HIS PORTAL AND</a:t>
            </a:r>
          </a:p>
          <a:p>
            <a:r>
              <a:rPr lang="en-US" dirty="0"/>
              <a:t>GETS NOTIFIED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74D866-B289-FD40-B722-A7EB1F183D1C}"/>
              </a:ext>
            </a:extLst>
          </p:cNvPr>
          <p:cNvSpPr txBox="1"/>
          <p:nvPr/>
        </p:nvSpPr>
        <p:spPr>
          <a:xfrm>
            <a:off x="14309027" y="4545091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PURCHASING SECTOR TO</a:t>
            </a:r>
          </a:p>
          <a:p>
            <a:r>
              <a:rPr lang="en-US" dirty="0"/>
              <a:t>MOVE FORWARD WITH</a:t>
            </a:r>
          </a:p>
          <a:p>
            <a:r>
              <a:rPr lang="en-US" dirty="0"/>
              <a:t>THE NCR’S PROCESS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7E0A3-8DCF-CE46-8FE4-937705C45528}"/>
              </a:ext>
            </a:extLst>
          </p:cNvPr>
          <p:cNvSpPr txBox="1"/>
          <p:nvPr/>
        </p:nvSpPr>
        <p:spPr>
          <a:xfrm>
            <a:off x="1243413" y="4406591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COMPLETES</a:t>
            </a:r>
          </a:p>
          <a:p>
            <a:r>
              <a:rPr lang="en-US" dirty="0"/>
              <a:t>RESPECTIVE SECTION</a:t>
            </a:r>
          </a:p>
          <a:p>
            <a:r>
              <a:rPr lang="en-US" dirty="0"/>
              <a:t>AND SENDS NCR TO</a:t>
            </a:r>
          </a:p>
          <a:p>
            <a:r>
              <a:rPr lang="en-US" dirty="0"/>
              <a:t>PURCHASING SECTOR</a:t>
            </a:r>
          </a:p>
        </p:txBody>
      </p:sp>
    </p:spTree>
    <p:extLst>
      <p:ext uri="{BB962C8B-B14F-4D97-AF65-F5344CB8AC3E}">
        <p14:creationId xmlns:p14="http://schemas.microsoft.com/office/powerpoint/2010/main" val="1229320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1D8B18-D7BC-1C47-AFD7-18FAC6B7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E26BD7-D7E6-8746-9618-21A9E1C0A043}"/>
              </a:ext>
            </a:extLst>
          </p:cNvPr>
          <p:cNvSpPr txBox="1"/>
          <p:nvPr/>
        </p:nvSpPr>
        <p:spPr>
          <a:xfrm>
            <a:off x="966440" y="695670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ENGINEERING PROCESS – </a:t>
            </a:r>
          </a:p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EXPLAINED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8D202-AF23-F548-8CBA-9DD2769D13E4}"/>
              </a:ext>
            </a:extLst>
          </p:cNvPr>
          <p:cNvSpPr txBox="1"/>
          <p:nvPr/>
        </p:nvSpPr>
        <p:spPr>
          <a:xfrm>
            <a:off x="641484" y="2208336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QUALITY INSPECTOR </a:t>
            </a:r>
          </a:p>
          <a:p>
            <a:r>
              <a:rPr lang="en-US" dirty="0"/>
              <a:t>COMPLETES AND </a:t>
            </a:r>
          </a:p>
          <a:p>
            <a:r>
              <a:rPr lang="en-US" dirty="0"/>
              <a:t>SENDS NCR TO THE ENGINEER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469B0-E658-FB41-864D-32FA4D7DBAA5}"/>
              </a:ext>
            </a:extLst>
          </p:cNvPr>
          <p:cNvSpPr txBox="1"/>
          <p:nvPr/>
        </p:nvSpPr>
        <p:spPr>
          <a:xfrm>
            <a:off x="7330291" y="2208336"/>
            <a:ext cx="3797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RECIEVES NCR</a:t>
            </a:r>
          </a:p>
          <a:p>
            <a:r>
              <a:rPr lang="en-US" dirty="0"/>
              <a:t>ON HIS PORTAL AND</a:t>
            </a:r>
          </a:p>
          <a:p>
            <a:r>
              <a:rPr lang="en-US" dirty="0"/>
              <a:t>GETS NOTIFIED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74D866-B289-FD40-B722-A7EB1F183D1C}"/>
              </a:ext>
            </a:extLst>
          </p:cNvPr>
          <p:cNvSpPr txBox="1"/>
          <p:nvPr/>
        </p:nvSpPr>
        <p:spPr>
          <a:xfrm>
            <a:off x="7345519" y="4545091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PURCHASING SECTOR TO</a:t>
            </a:r>
          </a:p>
          <a:p>
            <a:r>
              <a:rPr lang="en-US" dirty="0"/>
              <a:t>MOVE FORWARD WITH</a:t>
            </a:r>
          </a:p>
          <a:p>
            <a:r>
              <a:rPr lang="en-US" dirty="0"/>
              <a:t>THE NCR’S PROCESS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7E0A3-8DCF-CE46-8FE4-937705C45528}"/>
              </a:ext>
            </a:extLst>
          </p:cNvPr>
          <p:cNvSpPr txBox="1"/>
          <p:nvPr/>
        </p:nvSpPr>
        <p:spPr>
          <a:xfrm>
            <a:off x="1243413" y="4406591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COMPLETES</a:t>
            </a:r>
          </a:p>
          <a:p>
            <a:r>
              <a:rPr lang="en-US" dirty="0"/>
              <a:t>RESPECTIVE SECTION</a:t>
            </a:r>
          </a:p>
          <a:p>
            <a:r>
              <a:rPr lang="en-US" dirty="0"/>
              <a:t>AND SENDS NCR TO</a:t>
            </a:r>
          </a:p>
          <a:p>
            <a:r>
              <a:rPr lang="en-US" dirty="0"/>
              <a:t>PURCHASING SECTOR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38689-C0D2-4D41-AB15-42645324870D}"/>
              </a:ext>
            </a:extLst>
          </p:cNvPr>
          <p:cNvSpPr txBox="1"/>
          <p:nvPr/>
        </p:nvSpPr>
        <p:spPr>
          <a:xfrm>
            <a:off x="-10148601" y="1746671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Plans moving forward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FBE40-E280-1443-ABED-5BCE53CB27C4}"/>
              </a:ext>
            </a:extLst>
          </p:cNvPr>
          <p:cNvSpPr txBox="1"/>
          <p:nvPr/>
        </p:nvSpPr>
        <p:spPr>
          <a:xfrm>
            <a:off x="-20101667" y="2690336"/>
            <a:ext cx="8602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Collect and implement feedback from this session into the next prototype revision.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Incorporate new additions to the web application as per requests.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Refine interface and UI of the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4142986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1D8B18-D7BC-1C47-AFD7-18FAC6B7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E26BD7-D7E6-8746-9618-21A9E1C0A043}"/>
              </a:ext>
            </a:extLst>
          </p:cNvPr>
          <p:cNvSpPr txBox="1"/>
          <p:nvPr/>
        </p:nvSpPr>
        <p:spPr>
          <a:xfrm>
            <a:off x="-7948905" y="695670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ENGINEERING PROCESS – </a:t>
            </a:r>
          </a:p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EXPLAINED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8D202-AF23-F548-8CBA-9DD2769D13E4}"/>
              </a:ext>
            </a:extLst>
          </p:cNvPr>
          <p:cNvSpPr txBox="1"/>
          <p:nvPr/>
        </p:nvSpPr>
        <p:spPr>
          <a:xfrm>
            <a:off x="-6673716" y="2208336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QUALITY INSPECTOR </a:t>
            </a:r>
          </a:p>
          <a:p>
            <a:r>
              <a:rPr lang="en-US" dirty="0"/>
              <a:t>COMPLETES AND </a:t>
            </a:r>
          </a:p>
          <a:p>
            <a:r>
              <a:rPr lang="en-US" dirty="0"/>
              <a:t>SENDS NCR TO THE ENGINEER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469B0-E658-FB41-864D-32FA4D7DBAA5}"/>
              </a:ext>
            </a:extLst>
          </p:cNvPr>
          <p:cNvSpPr txBox="1"/>
          <p:nvPr/>
        </p:nvSpPr>
        <p:spPr>
          <a:xfrm>
            <a:off x="13632618" y="2208336"/>
            <a:ext cx="3797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RECIEVES NCR</a:t>
            </a:r>
          </a:p>
          <a:p>
            <a:r>
              <a:rPr lang="en-US" dirty="0"/>
              <a:t>ON HIS PORTAL AND</a:t>
            </a:r>
          </a:p>
          <a:p>
            <a:r>
              <a:rPr lang="en-US" dirty="0"/>
              <a:t>GETS NOTIFIED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74D866-B289-FD40-B722-A7EB1F183D1C}"/>
              </a:ext>
            </a:extLst>
          </p:cNvPr>
          <p:cNvSpPr txBox="1"/>
          <p:nvPr/>
        </p:nvSpPr>
        <p:spPr>
          <a:xfrm>
            <a:off x="13507168" y="4545091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PURCHASING SECTOR TO</a:t>
            </a:r>
          </a:p>
          <a:p>
            <a:r>
              <a:rPr lang="en-US" dirty="0"/>
              <a:t>MOVE FORWARD WITH</a:t>
            </a:r>
          </a:p>
          <a:p>
            <a:r>
              <a:rPr lang="en-US" dirty="0"/>
              <a:t>THE NCR’S PROCESS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7E0A3-8DCF-CE46-8FE4-937705C45528}"/>
              </a:ext>
            </a:extLst>
          </p:cNvPr>
          <p:cNvSpPr txBox="1"/>
          <p:nvPr/>
        </p:nvSpPr>
        <p:spPr>
          <a:xfrm>
            <a:off x="-5469860" y="4406591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COMPLETES</a:t>
            </a:r>
          </a:p>
          <a:p>
            <a:r>
              <a:rPr lang="en-US" dirty="0"/>
              <a:t>RESPECTIVE SECTION</a:t>
            </a:r>
          </a:p>
          <a:p>
            <a:r>
              <a:rPr lang="en-US" dirty="0"/>
              <a:t>AND SENDS NCR TO</a:t>
            </a:r>
          </a:p>
          <a:p>
            <a:r>
              <a:rPr lang="en-US" dirty="0"/>
              <a:t>PURCHASING SECTOR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B9BDF-9E1E-7F41-9B26-25737485703A}"/>
              </a:ext>
            </a:extLst>
          </p:cNvPr>
          <p:cNvSpPr txBox="1"/>
          <p:nvPr/>
        </p:nvSpPr>
        <p:spPr>
          <a:xfrm>
            <a:off x="966440" y="1746671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Plans moving forward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0278C-C9EC-6044-B186-B89326933170}"/>
              </a:ext>
            </a:extLst>
          </p:cNvPr>
          <p:cNvSpPr txBox="1"/>
          <p:nvPr/>
        </p:nvSpPr>
        <p:spPr>
          <a:xfrm>
            <a:off x="966440" y="2690336"/>
            <a:ext cx="8602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Collect and implement feedback from this session into the next prototype revision.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Incorporate new additions to the web application as per requests.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4"/>
              </a:buBlip>
            </a:pPr>
            <a:r>
              <a:rPr lang="en-US" dirty="0">
                <a:latin typeface="Corbel" panose="020B0503020204020204" pitchFamily="34" charset="0"/>
              </a:rPr>
              <a:t>Refine interface and UI of the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28441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ECCA7E-3112-004F-BED6-8A0D31F6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3" y="2268568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5B332-72F6-954F-9DFC-E3A5DBC39ACB}"/>
              </a:ext>
            </a:extLst>
          </p:cNvPr>
          <p:cNvSpPr txBox="1"/>
          <p:nvPr/>
        </p:nvSpPr>
        <p:spPr>
          <a:xfrm>
            <a:off x="3862054" y="4277033"/>
            <a:ext cx="4467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auri" panose="02000500000000000000" pitchFamily="2" charset="0"/>
              </a:rPr>
              <a:t>OPTIMAL   SOFTWARE   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5BB33-C8B5-8B4B-9CFB-FC0532EE4AEB}"/>
              </a:ext>
            </a:extLst>
          </p:cNvPr>
          <p:cNvSpPr txBox="1"/>
          <p:nvPr/>
        </p:nvSpPr>
        <p:spPr>
          <a:xfrm>
            <a:off x="4053710" y="5142664"/>
            <a:ext cx="408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871748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CDFF7F-683B-BE47-AB94-EC71BDB5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AC510-B1FD-DB48-8D42-2CA092E7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1373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1D640-9F62-894F-81A5-1C509FBA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33" y="2489933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910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821CB-F920-6A4D-A166-DABA988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72302"/>
            <a:ext cx="12192000" cy="1373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D1C8-4BBE-7845-96C4-7FAA2CAE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33" y="2268568"/>
            <a:ext cx="1878133" cy="1878133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F1EA2-8386-534E-B720-B6F3A4AA9EB0}"/>
              </a:ext>
            </a:extLst>
          </p:cNvPr>
          <p:cNvSpPr txBox="1"/>
          <p:nvPr/>
        </p:nvSpPr>
        <p:spPr>
          <a:xfrm>
            <a:off x="3862054" y="4277033"/>
            <a:ext cx="44678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auri" panose="02000500000000000000" pitchFamily="2" charset="0"/>
              </a:rPr>
              <a:t>OPTIMAL   SOFTWARE  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9740C-901E-6C48-A218-3ED977F3A3F2}"/>
              </a:ext>
            </a:extLst>
          </p:cNvPr>
          <p:cNvSpPr txBox="1"/>
          <p:nvPr/>
        </p:nvSpPr>
        <p:spPr>
          <a:xfrm>
            <a:off x="-12091732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B486D-43E5-6949-8165-9BCB16EF2664}"/>
              </a:ext>
            </a:extLst>
          </p:cNvPr>
          <p:cNvSpPr txBox="1"/>
          <p:nvPr/>
        </p:nvSpPr>
        <p:spPr>
          <a:xfrm>
            <a:off x="-7056653" y="2690336"/>
            <a:ext cx="37994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v.3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Engineering Process - Explained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Plans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562978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821CB-F920-6A4D-A166-DABA988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72302"/>
            <a:ext cx="12192000" cy="1373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D1C8-4BBE-7845-96C4-7FAA2CAE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26717-9F1B-1940-9F43-1ADA34045378}"/>
              </a:ext>
            </a:extLst>
          </p:cNvPr>
          <p:cNvSpPr txBox="1"/>
          <p:nvPr/>
        </p:nvSpPr>
        <p:spPr>
          <a:xfrm>
            <a:off x="966440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531EE-B095-644D-81B0-C7AD7DF30CE1}"/>
              </a:ext>
            </a:extLst>
          </p:cNvPr>
          <p:cNvSpPr txBox="1"/>
          <p:nvPr/>
        </p:nvSpPr>
        <p:spPr>
          <a:xfrm>
            <a:off x="966440" y="2690336"/>
            <a:ext cx="37994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v.3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Engineering Process - Explained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Plans Moving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55A08-91ED-3340-9B65-6C6DAA34406E}"/>
              </a:ext>
            </a:extLst>
          </p:cNvPr>
          <p:cNvSpPr txBox="1"/>
          <p:nvPr/>
        </p:nvSpPr>
        <p:spPr>
          <a:xfrm>
            <a:off x="21691599" y="1726364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5A044-55C9-C340-A784-0CFD60EC3E87}"/>
              </a:ext>
            </a:extLst>
          </p:cNvPr>
          <p:cNvSpPr txBox="1"/>
          <p:nvPr/>
        </p:nvSpPr>
        <p:spPr>
          <a:xfrm>
            <a:off x="12429184" y="2690336"/>
            <a:ext cx="9025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Project: </a:t>
            </a:r>
            <a:r>
              <a:rPr lang="en-US" dirty="0">
                <a:latin typeface="Centauri" panose="02000500000000000000" pitchFamily="2" charset="0"/>
              </a:rPr>
              <a:t>OSS-NCR</a:t>
            </a:r>
            <a:endParaRPr lang="en-US" dirty="0">
              <a:latin typeface="Corbel" panose="020B0503020204020204" pitchFamily="34" charset="0"/>
            </a:endParaRP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Previously Discussed: Data Model Revision and Insight of NCR process.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Presentation Content: Engineering Section Addition - Data Model &amp; Prototype Revision</a:t>
            </a:r>
          </a:p>
        </p:txBody>
      </p:sp>
    </p:spTree>
    <p:extLst>
      <p:ext uri="{BB962C8B-B14F-4D97-AF65-F5344CB8AC3E}">
        <p14:creationId xmlns:p14="http://schemas.microsoft.com/office/powerpoint/2010/main" val="203351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821CB-F920-6A4D-A166-DABA988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72302"/>
            <a:ext cx="12192000" cy="1373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D1C8-4BBE-7845-96C4-7FAA2CAE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26717-9F1B-1940-9F43-1ADA34045378}"/>
              </a:ext>
            </a:extLst>
          </p:cNvPr>
          <p:cNvSpPr txBox="1"/>
          <p:nvPr/>
        </p:nvSpPr>
        <p:spPr>
          <a:xfrm>
            <a:off x="-4573534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19304-8BA8-DB4D-A1F0-FAF4C4E656C4}"/>
              </a:ext>
            </a:extLst>
          </p:cNvPr>
          <p:cNvSpPr txBox="1"/>
          <p:nvPr/>
        </p:nvSpPr>
        <p:spPr>
          <a:xfrm>
            <a:off x="-10586407" y="2690336"/>
            <a:ext cx="37994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v.3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Engineering Process - Explained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Plans Moving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D41D7-23B2-B742-A5A0-4A79048F45B3}"/>
              </a:ext>
            </a:extLst>
          </p:cNvPr>
          <p:cNvSpPr txBox="1"/>
          <p:nvPr/>
        </p:nvSpPr>
        <p:spPr>
          <a:xfrm>
            <a:off x="966440" y="1726364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998A5-4CAE-A04C-B249-928ADF0AE5C7}"/>
              </a:ext>
            </a:extLst>
          </p:cNvPr>
          <p:cNvSpPr txBox="1"/>
          <p:nvPr/>
        </p:nvSpPr>
        <p:spPr>
          <a:xfrm>
            <a:off x="966440" y="2690336"/>
            <a:ext cx="9025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Project: </a:t>
            </a:r>
            <a:r>
              <a:rPr lang="en-US" dirty="0">
                <a:latin typeface="Centauri" panose="02000500000000000000" pitchFamily="2" charset="0"/>
              </a:rPr>
              <a:t>OSS-NCR</a:t>
            </a:r>
            <a:endParaRPr lang="en-US" dirty="0">
              <a:latin typeface="Corbel" panose="020B0503020204020204" pitchFamily="34" charset="0"/>
            </a:endParaRP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Previously Discussed: Data Model Revision and Insight of NCR process.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Presentation Content: Engineering Section Addition - Data Model &amp; Prototype Revision</a:t>
            </a:r>
          </a:p>
        </p:txBody>
      </p:sp>
    </p:spTree>
    <p:extLst>
      <p:ext uri="{BB962C8B-B14F-4D97-AF65-F5344CB8AC3E}">
        <p14:creationId xmlns:p14="http://schemas.microsoft.com/office/powerpoint/2010/main" val="60011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821CB-F920-6A4D-A166-DABA988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72302"/>
            <a:ext cx="12192000" cy="1373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2DF58-1EF3-AA47-862E-F43CCDF8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9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DD1C8-4BBE-7845-96C4-7FAA2CAE4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93E21-5DD1-B540-B08C-459133720DE5}"/>
              </a:ext>
            </a:extLst>
          </p:cNvPr>
          <p:cNvSpPr txBox="1"/>
          <p:nvPr/>
        </p:nvSpPr>
        <p:spPr>
          <a:xfrm>
            <a:off x="3501379" y="340939"/>
            <a:ext cx="5189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2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D0D637D-39E5-6B48-9DE2-1CB1FF869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28652"/>
              </p:ext>
            </p:extLst>
          </p:nvPr>
        </p:nvGraphicFramePr>
        <p:xfrm>
          <a:off x="24352656" y="5517264"/>
          <a:ext cx="10268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OPSDECISION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opsDesID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opsDes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55FE2B64-983C-0D40-BA05-F07A82C8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57976"/>
              </p:ext>
            </p:extLst>
          </p:nvPr>
        </p:nvGraphicFramePr>
        <p:xfrm>
          <a:off x="26461362" y="5513362"/>
          <a:ext cx="11221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14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OPS_INSPECTOR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75A91DB-78C3-1F4F-89A6-8AFC55A20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41617"/>
              </p:ext>
            </p:extLst>
          </p:nvPr>
        </p:nvGraphicFramePr>
        <p:xfrm>
          <a:off x="28665318" y="4758982"/>
          <a:ext cx="1284069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06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OPS_INSPECTION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opsInsID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opsInsAcceptable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opsInsDate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899560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19704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40882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D403E14D-DE14-1B4F-B516-18ABA6040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40737"/>
              </p:ext>
            </p:extLst>
          </p:nvPr>
        </p:nvGraphicFramePr>
        <p:xfrm>
          <a:off x="28665318" y="2811609"/>
          <a:ext cx="12840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06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ncrStatID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ncrStat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4237D4D0-90B5-8F45-83A8-CA4F768D5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96513"/>
              </p:ext>
            </p:extLst>
          </p:nvPr>
        </p:nvGraphicFramePr>
        <p:xfrm>
          <a:off x="30228167" y="1684496"/>
          <a:ext cx="12840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06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QUALITY_DEPT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quaDeptID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quaDeptName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quaDeptDate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0D5ED68D-E73E-5445-A317-86E7DEAD9DA1}"/>
              </a:ext>
            </a:extLst>
          </p:cNvPr>
          <p:cNvGrpSpPr/>
          <p:nvPr/>
        </p:nvGrpSpPr>
        <p:grpSpPr>
          <a:xfrm rot="16200000">
            <a:off x="23563872" y="5489109"/>
            <a:ext cx="523220" cy="1054348"/>
            <a:chOff x="5849245" y="3717438"/>
            <a:chExt cx="523220" cy="89919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28B00E-55EE-C64B-A69B-5E5C8C8B4E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91439" y="4212065"/>
              <a:ext cx="80912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88B4A1-DCE0-BE4B-BB4A-F96E00B11D05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3DD864-42B9-1F48-BDD1-57FECDD25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4828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7F3E3B-E8B3-A449-8FED-CC433E9EFCFA}"/>
              </a:ext>
            </a:extLst>
          </p:cNvPr>
          <p:cNvGrpSpPr/>
          <p:nvPr/>
        </p:nvGrpSpPr>
        <p:grpSpPr>
          <a:xfrm rot="16200000">
            <a:off x="25604663" y="5421185"/>
            <a:ext cx="523220" cy="1190199"/>
            <a:chOff x="5849248" y="3601581"/>
            <a:chExt cx="523220" cy="101504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E0280E-E42D-404B-8CCC-D99B15A80C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4696" y="4155322"/>
              <a:ext cx="92261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4B9880-9BDE-5C40-8A80-88E4527B62D3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1A18A87-73B5-0F4E-90F3-F6C5E41EB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4828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D8B715-C126-5449-884B-E47E48FC8020}"/>
              </a:ext>
            </a:extLst>
          </p:cNvPr>
          <p:cNvGrpSpPr/>
          <p:nvPr/>
        </p:nvGrpSpPr>
        <p:grpSpPr>
          <a:xfrm rot="5400000">
            <a:off x="27917834" y="5452080"/>
            <a:ext cx="523220" cy="1190199"/>
            <a:chOff x="5849248" y="3601581"/>
            <a:chExt cx="523220" cy="101504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7C713C-995B-4643-A29F-0CCDBC87C9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4696" y="4155322"/>
              <a:ext cx="92261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88595E-EEFE-764D-B054-75606FD5ABE5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057BC85-B306-B643-B191-DE58D27A6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4828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FA1B26-DE9D-4344-B699-616EF4DF4280}"/>
              </a:ext>
            </a:extLst>
          </p:cNvPr>
          <p:cNvGrpSpPr/>
          <p:nvPr/>
        </p:nvGrpSpPr>
        <p:grpSpPr>
          <a:xfrm>
            <a:off x="29045742" y="3705155"/>
            <a:ext cx="523220" cy="1049824"/>
            <a:chOff x="5849248" y="3601581"/>
            <a:chExt cx="523220" cy="89533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7FF724-A864-1143-A4E5-645D54DD63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2" y="3694017"/>
              <a:ext cx="0" cy="80289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168644-78FB-C848-B695-CDCA0B18660A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F4D930-DD4F-724A-9CAF-0BEF0B2D3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43883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B7E353-3B00-3343-A802-416CA6C3FF46}"/>
              </a:ext>
            </a:extLst>
          </p:cNvPr>
          <p:cNvGrpSpPr/>
          <p:nvPr/>
        </p:nvGrpSpPr>
        <p:grpSpPr>
          <a:xfrm rot="10800000">
            <a:off x="29023517" y="2184706"/>
            <a:ext cx="523220" cy="736834"/>
            <a:chOff x="5849248" y="3601581"/>
            <a:chExt cx="523220" cy="62840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BA51C9-6A80-0A47-934E-BB93B03DE9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2" y="3694017"/>
              <a:ext cx="0" cy="53596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242527-6820-1C46-ACFE-C4BF50D4DCD5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A26A11-C159-D146-AAAE-5DCC53C48603}"/>
              </a:ext>
            </a:extLst>
          </p:cNvPr>
          <p:cNvGrpSpPr/>
          <p:nvPr/>
        </p:nvGrpSpPr>
        <p:grpSpPr>
          <a:xfrm rot="16200000">
            <a:off x="29652734" y="1713991"/>
            <a:ext cx="209428" cy="941438"/>
            <a:chOff x="5991285" y="3694017"/>
            <a:chExt cx="209428" cy="80289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5A4EBF3-2616-7543-8FAB-D0B62ACCA5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2" y="3694017"/>
              <a:ext cx="0" cy="80289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6780D5-D212-8441-BFCC-B16762527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43883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BA6885-0737-BA43-A9AB-CFFD828FB80C}"/>
              </a:ext>
            </a:extLst>
          </p:cNvPr>
          <p:cNvSpPr txBox="1"/>
          <p:nvPr/>
        </p:nvSpPr>
        <p:spPr>
          <a:xfrm>
            <a:off x="-6397981" y="1726364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C97FB-F896-2541-8AD1-8554584D1548}"/>
              </a:ext>
            </a:extLst>
          </p:cNvPr>
          <p:cNvSpPr txBox="1"/>
          <p:nvPr/>
        </p:nvSpPr>
        <p:spPr>
          <a:xfrm>
            <a:off x="-16853741" y="2690336"/>
            <a:ext cx="9025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6"/>
              </a:buBlip>
            </a:pPr>
            <a:r>
              <a:rPr lang="en-US" dirty="0">
                <a:latin typeface="Corbel" panose="020B0503020204020204" pitchFamily="34" charset="0"/>
              </a:rPr>
              <a:t>Project: </a:t>
            </a:r>
            <a:r>
              <a:rPr lang="en-US" dirty="0">
                <a:latin typeface="Centauri" panose="02000500000000000000" pitchFamily="2" charset="0"/>
              </a:rPr>
              <a:t>OSS-NCR</a:t>
            </a:r>
            <a:endParaRPr lang="en-US" dirty="0">
              <a:latin typeface="Corbel" panose="020B0503020204020204" pitchFamily="34" charset="0"/>
            </a:endParaRPr>
          </a:p>
          <a:p>
            <a:pPr marL="285750" indent="-285750">
              <a:buClr>
                <a:schemeClr val="tx1"/>
              </a:buClr>
              <a:buSzPct val="85000"/>
              <a:buBlip>
                <a:blip r:embed="rId6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6"/>
              </a:buBlip>
            </a:pPr>
            <a:r>
              <a:rPr lang="en-US" dirty="0">
                <a:latin typeface="Corbel" panose="020B0503020204020204" pitchFamily="34" charset="0"/>
              </a:rPr>
              <a:t>Previously Discussed: Data Model Revision and Insight of NCR process.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6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6"/>
              </a:buBlip>
            </a:pPr>
            <a:r>
              <a:rPr lang="en-US" dirty="0">
                <a:latin typeface="Corbel" panose="020B0503020204020204" pitchFamily="34" charset="0"/>
              </a:rPr>
              <a:t>Presentation Content: Engineering Section Addition - Data Model &amp; Prototype Revision</a:t>
            </a:r>
          </a:p>
        </p:txBody>
      </p:sp>
    </p:spTree>
    <p:extLst>
      <p:ext uri="{BB962C8B-B14F-4D97-AF65-F5344CB8AC3E}">
        <p14:creationId xmlns:p14="http://schemas.microsoft.com/office/powerpoint/2010/main" val="673909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821CB-F920-6A4D-A166-DABA988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72302"/>
            <a:ext cx="12192000" cy="1373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001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2DF58-1EF3-AA47-862E-F43CCDF8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04538" y="-6634966"/>
            <a:ext cx="38422318" cy="21612554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84364A5D-1814-7746-95BA-A7820611B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54567"/>
              </p:ext>
            </p:extLst>
          </p:nvPr>
        </p:nvGraphicFramePr>
        <p:xfrm>
          <a:off x="4758371" y="5517264"/>
          <a:ext cx="102689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89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OPSDECISION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opsDesID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opsDes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F26717-9F1B-1940-9F43-1ADA34045378}"/>
              </a:ext>
            </a:extLst>
          </p:cNvPr>
          <p:cNvSpPr txBox="1"/>
          <p:nvPr/>
        </p:nvSpPr>
        <p:spPr>
          <a:xfrm>
            <a:off x="-5959654" y="1726364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1F51FF"/>
                </a:solidFill>
                <a:latin typeface="Centauri" panose="02000500000000000000" pitchFamily="2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531EE-B095-644D-81B0-C7AD7DF30CE1}"/>
              </a:ext>
            </a:extLst>
          </p:cNvPr>
          <p:cNvSpPr txBox="1"/>
          <p:nvPr/>
        </p:nvSpPr>
        <p:spPr>
          <a:xfrm>
            <a:off x="-10446613" y="2690336"/>
            <a:ext cx="35205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Data Model v.2</a:t>
            </a:r>
          </a:p>
          <a:p>
            <a:pPr marL="285750" indent="-285750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The OSS Effect (Storyboard)</a:t>
            </a: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endParaRPr lang="en-US" dirty="0">
              <a:latin typeface="Corbel" panose="020B0503020204020204" pitchFamily="34" charset="0"/>
            </a:endParaRPr>
          </a:p>
          <a:p>
            <a:pPr marL="574675" indent="-574675">
              <a:buClr>
                <a:schemeClr val="tx1"/>
              </a:buClr>
              <a:buSzPct val="85000"/>
              <a:buBlip>
                <a:blip r:embed="rId5"/>
              </a:buBlip>
            </a:pPr>
            <a:r>
              <a:rPr lang="en-US" dirty="0">
                <a:latin typeface="Corbel" panose="020B0503020204020204" pitchFamily="34" charset="0"/>
              </a:rPr>
              <a:t>The Initial Development</a:t>
            </a: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2EECF1F1-94F1-A94F-ABCD-7F75DDE60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02396"/>
              </p:ext>
            </p:extLst>
          </p:nvPr>
        </p:nvGraphicFramePr>
        <p:xfrm>
          <a:off x="6867077" y="5513362"/>
          <a:ext cx="112214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143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OPS_INSPECTOR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6BF9FF3F-28D0-EA48-A602-4E2E71638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936508"/>
              </p:ext>
            </p:extLst>
          </p:nvPr>
        </p:nvGraphicFramePr>
        <p:xfrm>
          <a:off x="9071033" y="4758982"/>
          <a:ext cx="1284069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06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OPS_INSPECTION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opsInsID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opsInsAcceptable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opsInsDate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899560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opsID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19704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opsName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40882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219B3836-5FA2-C244-88D7-B1DA7B068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10742"/>
              </p:ext>
            </p:extLst>
          </p:nvPr>
        </p:nvGraphicFramePr>
        <p:xfrm>
          <a:off x="9071033" y="2811609"/>
          <a:ext cx="12840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06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NCRSTATUS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ncrStatID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ncrStat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ncrLogNum</a:t>
                      </a:r>
                      <a:r>
                        <a:rPr lang="en-US" sz="1050" dirty="0"/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9B9B046A-1926-0E4C-835E-A10522C9C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629685"/>
              </p:ext>
            </p:extLst>
          </p:nvPr>
        </p:nvGraphicFramePr>
        <p:xfrm>
          <a:off x="10633882" y="1684496"/>
          <a:ext cx="12840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069">
                  <a:extLst>
                    <a:ext uri="{9D8B030D-6E8A-4147-A177-3AD203B41FA5}">
                      <a16:colId xmlns:a16="http://schemas.microsoft.com/office/drawing/2014/main" val="4065092259"/>
                    </a:ext>
                  </a:extLst>
                </a:gridCol>
              </a:tblGrid>
              <a:tr h="153748">
                <a:tc>
                  <a:txBody>
                    <a:bodyPr/>
                    <a:lstStyle/>
                    <a:p>
                      <a:r>
                        <a:rPr lang="en-US" sz="1050" dirty="0"/>
                        <a:t>QUALITY_DEPT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5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4711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quaDeptID</a:t>
                      </a:r>
                      <a:r>
                        <a:rPr lang="en-US" sz="1050" dirty="0"/>
                        <a:t>*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708940"/>
                  </a:ext>
                </a:extLst>
              </a:tr>
              <a:tr h="153748">
                <a:tc>
                  <a:txBody>
                    <a:bodyPr/>
                    <a:lstStyle/>
                    <a:p>
                      <a:r>
                        <a:rPr lang="en-US" sz="1050" dirty="0" err="1"/>
                        <a:t>quaDeptName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031757"/>
                  </a:ext>
                </a:extLst>
              </a:tr>
              <a:tr h="177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quaDeptDate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6186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C345-7304-C24C-91D5-944105FC201C}"/>
              </a:ext>
            </a:extLst>
          </p:cNvPr>
          <p:cNvGrpSpPr/>
          <p:nvPr/>
        </p:nvGrpSpPr>
        <p:grpSpPr>
          <a:xfrm rot="16200000">
            <a:off x="3969587" y="5489109"/>
            <a:ext cx="523220" cy="1054348"/>
            <a:chOff x="5849245" y="3717438"/>
            <a:chExt cx="523220" cy="89919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5A8283-43A3-F947-9D9D-6D7F4E85A5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91439" y="4212065"/>
              <a:ext cx="80912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F37C53-9FFD-CB46-A8AC-C05E10DD5ED4}"/>
                </a:ext>
              </a:extLst>
            </p:cNvPr>
            <p:cNvSpPr txBox="1"/>
            <p:nvPr/>
          </p:nvSpPr>
          <p:spPr>
            <a:xfrm rot="5400000">
              <a:off x="5928754" y="3637929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5FEF18-8FE9-0241-94BE-9956FA0A6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4828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42B0D1-F7BB-8A4C-B6FF-FB3A36FBB614}"/>
              </a:ext>
            </a:extLst>
          </p:cNvPr>
          <p:cNvGrpSpPr/>
          <p:nvPr/>
        </p:nvGrpSpPr>
        <p:grpSpPr>
          <a:xfrm rot="16200000">
            <a:off x="6010378" y="5421185"/>
            <a:ext cx="523220" cy="1190199"/>
            <a:chOff x="5849248" y="3601581"/>
            <a:chExt cx="523220" cy="101504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8A834F-4563-0B4F-A34A-416F714EA3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4696" y="4155322"/>
              <a:ext cx="92261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D5F09A-5D06-AF4A-81B3-5883BC586924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7E8949F-EB99-9242-8B9E-ECE06588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4828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E03DDA-B736-664F-A3BB-8187DC4D691C}"/>
              </a:ext>
            </a:extLst>
          </p:cNvPr>
          <p:cNvGrpSpPr/>
          <p:nvPr/>
        </p:nvGrpSpPr>
        <p:grpSpPr>
          <a:xfrm rot="5400000">
            <a:off x="8323549" y="5452080"/>
            <a:ext cx="523220" cy="1190199"/>
            <a:chOff x="5849248" y="3601581"/>
            <a:chExt cx="523220" cy="101504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86935A-C2C8-A14A-8431-7499F3F1F2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4696" y="4155322"/>
              <a:ext cx="922612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BB6B7A-4F08-E74E-9023-8059FA57820A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1C740E-9834-DB49-B604-F7C0E5BBB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54828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753DE1-3E68-AE49-9394-50C2A3E66F86}"/>
              </a:ext>
            </a:extLst>
          </p:cNvPr>
          <p:cNvGrpSpPr/>
          <p:nvPr/>
        </p:nvGrpSpPr>
        <p:grpSpPr>
          <a:xfrm>
            <a:off x="9451457" y="3705155"/>
            <a:ext cx="523220" cy="1049824"/>
            <a:chOff x="5849248" y="3601581"/>
            <a:chExt cx="523220" cy="89533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1208F44-D009-D048-B353-29063FDD115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2" y="3694017"/>
              <a:ext cx="0" cy="80289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606DB5-B1E7-924F-904F-ABBA9B3F26E0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9B0CAA-CF13-134B-9DAB-749F7E481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43883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2F40E8-0CB1-E84B-83BD-1CDDCDE8C002}"/>
              </a:ext>
            </a:extLst>
          </p:cNvPr>
          <p:cNvGrpSpPr/>
          <p:nvPr/>
        </p:nvGrpSpPr>
        <p:grpSpPr>
          <a:xfrm rot="10800000">
            <a:off x="9429232" y="2184706"/>
            <a:ext cx="523220" cy="736834"/>
            <a:chOff x="5849248" y="3601581"/>
            <a:chExt cx="523220" cy="6284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9F6F38-76E1-5543-9E2F-2874A4CCB33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2" y="3694017"/>
              <a:ext cx="0" cy="53596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0DC249-9D81-A54B-B02E-9B8F00C17D3E}"/>
                </a:ext>
              </a:extLst>
            </p:cNvPr>
            <p:cNvSpPr txBox="1"/>
            <p:nvPr/>
          </p:nvSpPr>
          <p:spPr>
            <a:xfrm rot="5400000">
              <a:off x="5928757" y="3522072"/>
              <a:ext cx="364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&gt;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082C32-0881-0A47-AA4E-B8954CB5713B}"/>
              </a:ext>
            </a:extLst>
          </p:cNvPr>
          <p:cNvGrpSpPr/>
          <p:nvPr/>
        </p:nvGrpSpPr>
        <p:grpSpPr>
          <a:xfrm rot="16200000">
            <a:off x="10058449" y="1713991"/>
            <a:ext cx="209428" cy="941438"/>
            <a:chOff x="5991285" y="3694017"/>
            <a:chExt cx="209428" cy="80289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1D0CE3-5285-DB4E-87D1-18A98227F67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6002" y="3694017"/>
              <a:ext cx="0" cy="80289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6EB9260-ACF6-2646-BA26-6481749CE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285" y="4438837"/>
              <a:ext cx="209428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7CC7A3-1238-AA42-9AD1-660754C3A904}"/>
              </a:ext>
            </a:extLst>
          </p:cNvPr>
          <p:cNvSpPr txBox="1"/>
          <p:nvPr/>
        </p:nvSpPr>
        <p:spPr>
          <a:xfrm>
            <a:off x="4127350" y="2784955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F51FF"/>
                </a:solidFill>
                <a:latin typeface="Centauri" panose="02000500000000000000" pitchFamily="2" charset="0"/>
              </a:rPr>
              <a:t>Data  model v. 3</a:t>
            </a:r>
          </a:p>
        </p:txBody>
      </p:sp>
    </p:spTree>
    <p:extLst>
      <p:ext uri="{BB962C8B-B14F-4D97-AF65-F5344CB8AC3E}">
        <p14:creationId xmlns:p14="http://schemas.microsoft.com/office/powerpoint/2010/main" val="3958111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1D8B18-D7BC-1C47-AFD7-18FAC6B7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E26BD7-D7E6-8746-9618-21A9E1C0A043}"/>
              </a:ext>
            </a:extLst>
          </p:cNvPr>
          <p:cNvSpPr txBox="1"/>
          <p:nvPr/>
        </p:nvSpPr>
        <p:spPr>
          <a:xfrm>
            <a:off x="966440" y="695670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ENGINEERING PROCESS – </a:t>
            </a:r>
          </a:p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EXPLAINED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8D202-AF23-F548-8CBA-9DD2769D13E4}"/>
              </a:ext>
            </a:extLst>
          </p:cNvPr>
          <p:cNvSpPr txBox="1"/>
          <p:nvPr/>
        </p:nvSpPr>
        <p:spPr>
          <a:xfrm>
            <a:off x="-6533039" y="2208336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tx1"/>
              </a:buClr>
              <a:buSzPct val="85000"/>
            </a:pPr>
            <a:r>
              <a:rPr lang="en-US" b="1" spc="300" dirty="0">
                <a:latin typeface="Avenir Book" panose="02000503020000020003" pitchFamily="2" charset="0"/>
              </a:rPr>
              <a:t>QUALITY INSPECTOR </a:t>
            </a:r>
          </a:p>
          <a:p>
            <a:pPr algn="ctr">
              <a:buClr>
                <a:schemeClr val="tx1"/>
              </a:buClr>
              <a:buSzPct val="85000"/>
            </a:pPr>
            <a:r>
              <a:rPr lang="en-US" b="1" spc="300" dirty="0">
                <a:latin typeface="Avenir Book" panose="02000503020000020003" pitchFamily="2" charset="0"/>
              </a:rPr>
              <a:t>COMPLETES AND </a:t>
            </a:r>
          </a:p>
          <a:p>
            <a:pPr algn="ctr">
              <a:buClr>
                <a:schemeClr val="tx1"/>
              </a:buClr>
              <a:buSzPct val="85000"/>
            </a:pPr>
            <a:r>
              <a:rPr lang="en-US" b="1" spc="300" dirty="0">
                <a:latin typeface="Avenir Book" panose="02000503020000020003" pitchFamily="2" charset="0"/>
              </a:rPr>
              <a:t>SENDS NCR TO THE ENGINEER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469B0-E658-FB41-864D-32FA4D7DBAA5}"/>
              </a:ext>
            </a:extLst>
          </p:cNvPr>
          <p:cNvSpPr txBox="1"/>
          <p:nvPr/>
        </p:nvSpPr>
        <p:spPr>
          <a:xfrm>
            <a:off x="14082419" y="2208336"/>
            <a:ext cx="3797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US" spc="300" dirty="0"/>
              <a:t>ENGINEER RECIEVES NCR</a:t>
            </a:r>
          </a:p>
          <a:p>
            <a:r>
              <a:rPr lang="en-US" spc="300" dirty="0"/>
              <a:t>ON HIS PORTAL AND</a:t>
            </a:r>
          </a:p>
          <a:p>
            <a:r>
              <a:rPr lang="en-US" spc="300" dirty="0"/>
              <a:t>GETS NOTIFIED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74D866-B289-FD40-B722-A7EB1F183D1C}"/>
              </a:ext>
            </a:extLst>
          </p:cNvPr>
          <p:cNvSpPr txBox="1"/>
          <p:nvPr/>
        </p:nvSpPr>
        <p:spPr>
          <a:xfrm>
            <a:off x="14082419" y="4545091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US" spc="300" dirty="0"/>
              <a:t>PURCHASING SECTOR TO</a:t>
            </a:r>
          </a:p>
          <a:p>
            <a:r>
              <a:rPr lang="en-US" spc="300" dirty="0"/>
              <a:t>MOVE FORWARD WITH</a:t>
            </a:r>
          </a:p>
          <a:p>
            <a:r>
              <a:rPr lang="en-US" spc="300" dirty="0"/>
              <a:t>THE NCR’S PROCESS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7E0A3-8DCF-CE46-8FE4-937705C45528}"/>
              </a:ext>
            </a:extLst>
          </p:cNvPr>
          <p:cNvSpPr txBox="1"/>
          <p:nvPr/>
        </p:nvSpPr>
        <p:spPr>
          <a:xfrm>
            <a:off x="-4383973" y="4406591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US" spc="300" dirty="0"/>
              <a:t>ENGINEER COMPLETES</a:t>
            </a:r>
          </a:p>
          <a:p>
            <a:r>
              <a:rPr lang="en-US" spc="300" dirty="0"/>
              <a:t>RESPECTIVE SECTION</a:t>
            </a:r>
          </a:p>
          <a:p>
            <a:r>
              <a:rPr lang="en-US" spc="300" dirty="0"/>
              <a:t>AND SENDS NCR TO</a:t>
            </a:r>
          </a:p>
          <a:p>
            <a:r>
              <a:rPr lang="en-US" spc="300" dirty="0"/>
              <a:t>PURCHASING SECTOR</a:t>
            </a:r>
          </a:p>
        </p:txBody>
      </p:sp>
    </p:spTree>
    <p:extLst>
      <p:ext uri="{BB962C8B-B14F-4D97-AF65-F5344CB8AC3E}">
        <p14:creationId xmlns:p14="http://schemas.microsoft.com/office/powerpoint/2010/main" val="95655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1D8B18-D7BC-1C47-AFD7-18FAC6B7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E26BD7-D7E6-8746-9618-21A9E1C0A043}"/>
              </a:ext>
            </a:extLst>
          </p:cNvPr>
          <p:cNvSpPr txBox="1"/>
          <p:nvPr/>
        </p:nvSpPr>
        <p:spPr>
          <a:xfrm>
            <a:off x="966440" y="695670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ENGINEERING PROCESS – </a:t>
            </a:r>
          </a:p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EXPLAINED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8D202-AF23-F548-8CBA-9DD2769D13E4}"/>
              </a:ext>
            </a:extLst>
          </p:cNvPr>
          <p:cNvSpPr txBox="1"/>
          <p:nvPr/>
        </p:nvSpPr>
        <p:spPr>
          <a:xfrm>
            <a:off x="768282" y="2208336"/>
            <a:ext cx="438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tx1"/>
              </a:buClr>
              <a:buSzPct val="85000"/>
            </a:pPr>
            <a:r>
              <a:rPr lang="en-US" b="1" spc="300" dirty="0">
                <a:latin typeface="Corbel" panose="020B0503020204020204" pitchFamily="34" charset="0"/>
              </a:rPr>
              <a:t>QUALITY INSPECTOR </a:t>
            </a:r>
          </a:p>
          <a:p>
            <a:pPr algn="ctr">
              <a:buClr>
                <a:schemeClr val="tx1"/>
              </a:buClr>
              <a:buSzPct val="85000"/>
            </a:pPr>
            <a:r>
              <a:rPr lang="en-US" b="1" spc="300" dirty="0">
                <a:latin typeface="Corbel" panose="020B0503020204020204" pitchFamily="34" charset="0"/>
              </a:rPr>
              <a:t>COMPLETES AND </a:t>
            </a:r>
          </a:p>
          <a:p>
            <a:pPr algn="ctr">
              <a:buClr>
                <a:schemeClr val="tx1"/>
              </a:buClr>
              <a:buSzPct val="85000"/>
            </a:pPr>
            <a:r>
              <a:rPr lang="en-US" b="1" spc="300" dirty="0">
                <a:latin typeface="Corbel" panose="020B0503020204020204" pitchFamily="34" charset="0"/>
              </a:rPr>
              <a:t>SENDS NCR TO THE ENGINEER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469B0-E658-FB41-864D-32FA4D7DBAA5}"/>
              </a:ext>
            </a:extLst>
          </p:cNvPr>
          <p:cNvSpPr txBox="1"/>
          <p:nvPr/>
        </p:nvSpPr>
        <p:spPr>
          <a:xfrm>
            <a:off x="13998377" y="2208336"/>
            <a:ext cx="3797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RECIEVES NCR</a:t>
            </a:r>
          </a:p>
          <a:p>
            <a:r>
              <a:rPr lang="en-US" dirty="0"/>
              <a:t>ON HIS PORTAL AND</a:t>
            </a:r>
          </a:p>
          <a:p>
            <a:r>
              <a:rPr lang="en-US" dirty="0"/>
              <a:t>GETS NOTIFIED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74D866-B289-FD40-B722-A7EB1F183D1C}"/>
              </a:ext>
            </a:extLst>
          </p:cNvPr>
          <p:cNvSpPr txBox="1"/>
          <p:nvPr/>
        </p:nvSpPr>
        <p:spPr>
          <a:xfrm>
            <a:off x="15181224" y="4545091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PURCHASING SECTOR TO</a:t>
            </a:r>
          </a:p>
          <a:p>
            <a:r>
              <a:rPr lang="en-US" dirty="0"/>
              <a:t>MOVE FORWARD WITH</a:t>
            </a:r>
          </a:p>
          <a:p>
            <a:r>
              <a:rPr lang="en-US" dirty="0"/>
              <a:t>THE NCR’S PROCESS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7E0A3-8DCF-CE46-8FE4-937705C45528}"/>
              </a:ext>
            </a:extLst>
          </p:cNvPr>
          <p:cNvSpPr txBox="1"/>
          <p:nvPr/>
        </p:nvSpPr>
        <p:spPr>
          <a:xfrm>
            <a:off x="-6803307" y="4406591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COMPLETES</a:t>
            </a:r>
          </a:p>
          <a:p>
            <a:r>
              <a:rPr lang="en-US" dirty="0"/>
              <a:t>RESPECTIVE SECTION</a:t>
            </a:r>
          </a:p>
          <a:p>
            <a:r>
              <a:rPr lang="en-US" dirty="0"/>
              <a:t>AND SENDS NCR TO</a:t>
            </a:r>
          </a:p>
          <a:p>
            <a:r>
              <a:rPr lang="en-US" dirty="0"/>
              <a:t>PURCHASING SECTOR</a:t>
            </a:r>
          </a:p>
        </p:txBody>
      </p:sp>
    </p:spTree>
    <p:extLst>
      <p:ext uri="{BB962C8B-B14F-4D97-AF65-F5344CB8AC3E}">
        <p14:creationId xmlns:p14="http://schemas.microsoft.com/office/powerpoint/2010/main" val="3685732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14620-C03D-3046-9908-3CB7CB8D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6"/>
            <a:ext cx="12192000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21D8B18-D7BC-1C47-AFD7-18FAC6B7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907" y="159112"/>
            <a:ext cx="1059778" cy="1059778"/>
          </a:xfrm>
          <a:prstGeom prst="rect">
            <a:avLst/>
          </a:prstGeom>
          <a:effectLst>
            <a:outerShdw blurRad="1524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E26BD7-D7E6-8746-9618-21A9E1C0A043}"/>
              </a:ext>
            </a:extLst>
          </p:cNvPr>
          <p:cNvSpPr txBox="1"/>
          <p:nvPr/>
        </p:nvSpPr>
        <p:spPr>
          <a:xfrm>
            <a:off x="966440" y="695670"/>
            <a:ext cx="7192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ENGINEERING PROCESS – </a:t>
            </a:r>
          </a:p>
          <a:p>
            <a:r>
              <a:rPr lang="en-US" sz="2400" dirty="0">
                <a:solidFill>
                  <a:srgbClr val="1F51FF"/>
                </a:solidFill>
                <a:latin typeface="Centauri" panose="02000500000000000000" pitchFamily="2" charset="0"/>
              </a:rPr>
              <a:t>EXPLAINED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8D202-AF23-F548-8CBA-9DD2769D13E4}"/>
              </a:ext>
            </a:extLst>
          </p:cNvPr>
          <p:cNvSpPr txBox="1"/>
          <p:nvPr/>
        </p:nvSpPr>
        <p:spPr>
          <a:xfrm>
            <a:off x="641484" y="2208336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QUALITY INSPECTOR </a:t>
            </a:r>
          </a:p>
          <a:p>
            <a:r>
              <a:rPr lang="en-US" dirty="0"/>
              <a:t>COMPLETES AND </a:t>
            </a:r>
          </a:p>
          <a:p>
            <a:r>
              <a:rPr lang="en-US" dirty="0"/>
              <a:t>SENDS NCR TO THE ENGINEER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C469B0-E658-FB41-864D-32FA4D7DBAA5}"/>
              </a:ext>
            </a:extLst>
          </p:cNvPr>
          <p:cNvSpPr txBox="1"/>
          <p:nvPr/>
        </p:nvSpPr>
        <p:spPr>
          <a:xfrm>
            <a:off x="7330291" y="2208336"/>
            <a:ext cx="3797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RECIEVES NCR</a:t>
            </a:r>
          </a:p>
          <a:p>
            <a:r>
              <a:rPr lang="en-US" dirty="0"/>
              <a:t>ON HIS PORTAL AND</a:t>
            </a:r>
          </a:p>
          <a:p>
            <a:r>
              <a:rPr lang="en-US" dirty="0"/>
              <a:t>GETS NOTIFIED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74D866-B289-FD40-B722-A7EB1F183D1C}"/>
              </a:ext>
            </a:extLst>
          </p:cNvPr>
          <p:cNvSpPr txBox="1"/>
          <p:nvPr/>
        </p:nvSpPr>
        <p:spPr>
          <a:xfrm>
            <a:off x="14702922" y="4545091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PURCHASING SECTOR TO</a:t>
            </a:r>
          </a:p>
          <a:p>
            <a:r>
              <a:rPr lang="en-US" dirty="0"/>
              <a:t>MOVE FORWARD WITH</a:t>
            </a:r>
          </a:p>
          <a:p>
            <a:r>
              <a:rPr lang="en-US" dirty="0"/>
              <a:t>THE NCR’S PROCESS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F7E0A3-8DCF-CE46-8FE4-937705C45528}"/>
              </a:ext>
            </a:extLst>
          </p:cNvPr>
          <p:cNvSpPr txBox="1"/>
          <p:nvPr/>
        </p:nvSpPr>
        <p:spPr>
          <a:xfrm>
            <a:off x="-5087048" y="4406591"/>
            <a:ext cx="3438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buSzPct val="85000"/>
              <a:defRPr b="1" spc="300"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ENGINEER COMPLETES</a:t>
            </a:r>
          </a:p>
          <a:p>
            <a:r>
              <a:rPr lang="en-US" dirty="0"/>
              <a:t>RESPECTIVE SECTION</a:t>
            </a:r>
          </a:p>
          <a:p>
            <a:r>
              <a:rPr lang="en-US" dirty="0"/>
              <a:t>AND SENDS NCR TO</a:t>
            </a:r>
          </a:p>
          <a:p>
            <a:r>
              <a:rPr lang="en-US" dirty="0"/>
              <a:t>PURCHASING SECTOR</a:t>
            </a:r>
          </a:p>
        </p:txBody>
      </p:sp>
    </p:spTree>
    <p:extLst>
      <p:ext uri="{BB962C8B-B14F-4D97-AF65-F5344CB8AC3E}">
        <p14:creationId xmlns:p14="http://schemas.microsoft.com/office/powerpoint/2010/main" val="627849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567</Words>
  <Application>Microsoft Macintosh PowerPoint</Application>
  <PresentationFormat>Widescreen</PresentationFormat>
  <Paragraphs>213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Centauri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2024-11-18T18:57:25Z</dcterms:created>
  <dcterms:modified xsi:type="dcterms:W3CDTF">2024-11-18T22:13:16Z</dcterms:modified>
</cp:coreProperties>
</file>